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808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773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91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954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116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635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043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36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5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960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022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870D-B901-417A-B9C8-E9CF335C155B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2E0A-1A28-409E-917F-DDD96C071B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235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House rules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169658" marR="6251" lvl="0" indent="-160729" eaLnBrk="0" fontAlgn="base" hangingPunct="0">
              <a:lnSpc>
                <a:spcPct val="120000"/>
              </a:lnSpc>
              <a:spcBef>
                <a:spcPts val="699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r>
              <a:rPr lang="en-AU" sz="2109" spc="-14" dirty="0">
                <a:solidFill>
                  <a:prstClr val="black"/>
                </a:solidFill>
                <a:latin typeface="Carlito"/>
                <a:cs typeface="Carlito"/>
              </a:rPr>
              <a:t>Greetings, Please </a:t>
            </a:r>
            <a:r>
              <a:rPr lang="en-AU" sz="2109" b="1" spc="-7" dirty="0">
                <a:solidFill>
                  <a:srgbClr val="6F2F9F"/>
                </a:solidFill>
                <a:latin typeface="Carlito"/>
                <a:cs typeface="Carlito"/>
              </a:rPr>
              <a:t>rename</a:t>
            </a:r>
            <a:r>
              <a:rPr lang="en-AU" sz="2109" spc="-14" dirty="0">
                <a:solidFill>
                  <a:prstClr val="black"/>
                </a:solidFill>
                <a:latin typeface="Carlito"/>
                <a:cs typeface="Carlito"/>
              </a:rPr>
              <a:t> yourself by </a:t>
            </a:r>
            <a:r>
              <a:rPr lang="en-AU" sz="2109" spc="-14" dirty="0" smtClean="0">
                <a:solidFill>
                  <a:prstClr val="black"/>
                </a:solidFill>
                <a:latin typeface="Carlito"/>
                <a:cs typeface="Carlito"/>
              </a:rPr>
              <a:t>Country</a:t>
            </a:r>
            <a:endParaRPr lang="en-AU" sz="2109" spc="-14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69658" marR="6251" lvl="0" indent="-160729" eaLnBrk="0" fontAlgn="base" hangingPunct="0">
              <a:lnSpc>
                <a:spcPct val="120000"/>
              </a:lnSpc>
              <a:spcBef>
                <a:spcPts val="699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r>
              <a:rPr lang="en-AU" sz="2109" spc="-14" dirty="0" smtClean="0">
                <a:solidFill>
                  <a:prstClr val="black"/>
                </a:solidFill>
                <a:latin typeface="Carlito"/>
                <a:cs typeface="Carlito"/>
              </a:rPr>
              <a:t>Keep </a:t>
            </a:r>
            <a:r>
              <a:rPr lang="en-AU" sz="2109" spc="-11" dirty="0">
                <a:solidFill>
                  <a:prstClr val="black"/>
                </a:solidFill>
                <a:latin typeface="Carlito"/>
                <a:cs typeface="Carlito"/>
              </a:rPr>
              <a:t>your </a:t>
            </a:r>
            <a:r>
              <a:rPr lang="en-AU" sz="2109" b="1" spc="-7" dirty="0">
                <a:solidFill>
                  <a:srgbClr val="6F2F9F"/>
                </a:solidFill>
                <a:latin typeface="Carlito"/>
                <a:cs typeface="Carlito"/>
              </a:rPr>
              <a:t>microphone muted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and </a:t>
            </a:r>
            <a:r>
              <a:rPr lang="en-AU" sz="2109" spc="-11" dirty="0">
                <a:solidFill>
                  <a:prstClr val="black"/>
                </a:solidFill>
                <a:latin typeface="Carlito"/>
                <a:cs typeface="Carlito"/>
              </a:rPr>
              <a:t>your </a:t>
            </a:r>
            <a:r>
              <a:rPr lang="en-AU" sz="2109" b="1" spc="-4" dirty="0">
                <a:solidFill>
                  <a:srgbClr val="6F2F9F"/>
                </a:solidFill>
                <a:latin typeface="Carlito"/>
                <a:cs typeface="Carlito"/>
              </a:rPr>
              <a:t>video </a:t>
            </a:r>
            <a:r>
              <a:rPr lang="en-AU" sz="2109" b="1" dirty="0">
                <a:solidFill>
                  <a:srgbClr val="6F2F9F"/>
                </a:solidFill>
                <a:latin typeface="Carlito"/>
                <a:cs typeface="Carlito"/>
              </a:rPr>
              <a:t>off </a:t>
            </a:r>
            <a:r>
              <a:rPr lang="en-AU" sz="2109" spc="-11" dirty="0">
                <a:solidFill>
                  <a:prstClr val="black"/>
                </a:solidFill>
                <a:latin typeface="Carlito"/>
                <a:cs typeface="Carlito"/>
              </a:rPr>
              <a:t>at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lang="en-AU" sz="2109" spc="-4" dirty="0">
                <a:solidFill>
                  <a:prstClr val="black"/>
                </a:solidFill>
                <a:latin typeface="Carlito"/>
                <a:cs typeface="Carlito"/>
              </a:rPr>
              <a:t>times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when </a:t>
            </a:r>
            <a:r>
              <a:rPr lang="en-AU" sz="2109" spc="-11" dirty="0">
                <a:solidFill>
                  <a:prstClr val="black"/>
                </a:solidFill>
                <a:latin typeface="Carlito"/>
                <a:cs typeface="Carlito"/>
              </a:rPr>
              <a:t>you are </a:t>
            </a:r>
            <a:r>
              <a:rPr lang="en-AU" sz="2109" spc="-4" dirty="0">
                <a:solidFill>
                  <a:prstClr val="black"/>
                </a:solidFill>
                <a:latin typeface="Carlito"/>
                <a:cs typeface="Carlito"/>
              </a:rPr>
              <a:t>not</a:t>
            </a:r>
            <a:r>
              <a:rPr lang="en-AU" sz="2109" spc="11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AU" sz="2109" spc="-4" dirty="0">
                <a:solidFill>
                  <a:prstClr val="black"/>
                </a:solidFill>
                <a:latin typeface="Carlito"/>
                <a:cs typeface="Carlito"/>
              </a:rPr>
              <a:t>speaking.</a:t>
            </a:r>
          </a:p>
          <a:p>
            <a:pPr marL="169658" lvl="0" indent="-160729" eaLnBrk="0" fontAlgn="base" hangingPunct="0">
              <a:lnSpc>
                <a:spcPct val="100000"/>
              </a:lnSpc>
              <a:spcBef>
                <a:spcPts val="1220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r>
              <a:rPr lang="en-AU" sz="2109" spc="-4" dirty="0" smtClean="0">
                <a:solidFill>
                  <a:prstClr val="black"/>
                </a:solidFill>
                <a:latin typeface="Carlito"/>
                <a:cs typeface="Carlito"/>
              </a:rPr>
              <a:t>Please </a:t>
            </a:r>
            <a:r>
              <a:rPr lang="en-AU" sz="2109" b="1" dirty="0">
                <a:solidFill>
                  <a:srgbClr val="6F2F9F"/>
                </a:solidFill>
                <a:latin typeface="Carlito"/>
                <a:cs typeface="Carlito"/>
              </a:rPr>
              <a:t>ask </a:t>
            </a:r>
            <a:r>
              <a:rPr lang="en-AU" sz="2109" b="1" spc="-4" dirty="0">
                <a:solidFill>
                  <a:srgbClr val="6F2F9F"/>
                </a:solidFill>
                <a:latin typeface="Carlito"/>
                <a:cs typeface="Carlito"/>
              </a:rPr>
              <a:t>questions </a:t>
            </a:r>
            <a:r>
              <a:rPr lang="en-AU" sz="2109" spc="-4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add </a:t>
            </a:r>
            <a:r>
              <a:rPr lang="en-AU" sz="2109" spc="-7" dirty="0">
                <a:solidFill>
                  <a:prstClr val="black"/>
                </a:solidFill>
                <a:latin typeface="Carlito"/>
                <a:cs typeface="Carlito"/>
              </a:rPr>
              <a:t>comments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in the </a:t>
            </a:r>
            <a:r>
              <a:rPr lang="en-AU" sz="2109" b="1" dirty="0">
                <a:solidFill>
                  <a:prstClr val="black"/>
                </a:solidFill>
                <a:latin typeface="Carlito"/>
                <a:cs typeface="Carlito"/>
              </a:rPr>
              <a:t>C</a:t>
            </a:r>
            <a:r>
              <a:rPr lang="en-AU" sz="2109" b="1" spc="-7" dirty="0">
                <a:solidFill>
                  <a:prstClr val="black"/>
                </a:solidFill>
                <a:latin typeface="Carlito"/>
                <a:cs typeface="Carlito"/>
              </a:rPr>
              <a:t>hat</a:t>
            </a:r>
            <a:r>
              <a:rPr lang="en-AU" sz="2109" b="1" spc="-53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AU" sz="2109" b="1" spc="-14" dirty="0" smtClean="0">
                <a:solidFill>
                  <a:prstClr val="black"/>
                </a:solidFill>
                <a:latin typeface="Carlito"/>
                <a:cs typeface="Carlito"/>
              </a:rPr>
              <a:t>box </a:t>
            </a:r>
            <a:endParaRPr lang="en-AU" sz="2109" b="1" spc="-14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69658" lvl="0" indent="-160729" eaLnBrk="0" fontAlgn="base" hangingPunct="0">
              <a:lnSpc>
                <a:spcPct val="100000"/>
              </a:lnSpc>
              <a:spcBef>
                <a:spcPts val="1220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r>
              <a:rPr lang="en-AU" sz="2109" b="1" spc="-14" dirty="0" smtClean="0">
                <a:solidFill>
                  <a:srgbClr val="7030A0"/>
                </a:solidFill>
                <a:latin typeface="Carlito"/>
                <a:cs typeface="Carlito"/>
              </a:rPr>
              <a:t>If </a:t>
            </a:r>
            <a:r>
              <a:rPr lang="en-AU" sz="2109" b="1" spc="-14" dirty="0">
                <a:solidFill>
                  <a:srgbClr val="7030A0"/>
                </a:solidFill>
                <a:latin typeface="Carlito"/>
                <a:cs typeface="Carlito"/>
              </a:rPr>
              <a:t>you would like to speak</a:t>
            </a:r>
            <a:r>
              <a:rPr lang="en-AU" sz="2109" spc="-14" dirty="0">
                <a:solidFill>
                  <a:prstClr val="black"/>
                </a:solidFill>
                <a:latin typeface="Carlito"/>
                <a:cs typeface="Carlito"/>
              </a:rPr>
              <a:t>, please click the </a:t>
            </a:r>
            <a:r>
              <a:rPr lang="en-AU" sz="2109" b="1" spc="-14" dirty="0">
                <a:solidFill>
                  <a:prstClr val="black"/>
                </a:solidFill>
                <a:latin typeface="Carlito"/>
                <a:cs typeface="Carlito"/>
              </a:rPr>
              <a:t>Raise Hand icon </a:t>
            </a:r>
          </a:p>
          <a:p>
            <a:pPr marL="8929" lvl="0" indent="0" eaLnBrk="0" fontAlgn="base" hangingPunct="0">
              <a:lnSpc>
                <a:spcPct val="100000"/>
              </a:lnSpc>
              <a:spcBef>
                <a:spcPts val="1220"/>
              </a:spcBef>
              <a:spcAft>
                <a:spcPct val="0"/>
              </a:spcAft>
              <a:buClr>
                <a:srgbClr val="0E6EC5"/>
              </a:buClr>
              <a:buNone/>
              <a:tabLst>
                <a:tab pos="169658" algn="l"/>
              </a:tabLst>
            </a:pPr>
            <a:r>
              <a:rPr lang="en-AU" sz="2109" spc="-14" dirty="0">
                <a:solidFill>
                  <a:prstClr val="black"/>
                </a:solidFill>
                <a:latin typeface="Carlito"/>
                <a:cs typeface="Carlito"/>
              </a:rPr>
              <a:t>to do so, and the Chair will be notified</a:t>
            </a:r>
          </a:p>
          <a:p>
            <a:pPr marL="169658" lvl="0" indent="-160729" eaLnBrk="0" fontAlgn="base" hangingPunct="0">
              <a:lnSpc>
                <a:spcPct val="100000"/>
              </a:lnSpc>
              <a:spcBef>
                <a:spcPts val="1220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endParaRPr lang="en-AU" sz="2109" dirty="0">
              <a:solidFill>
                <a:prstClr val="black"/>
              </a:solidFill>
              <a:latin typeface="Carlito"/>
              <a:cs typeface="Carlito"/>
            </a:endParaRPr>
          </a:p>
          <a:p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7973115" y="3136335"/>
            <a:ext cx="2746414" cy="897538"/>
            <a:chOff x="8122993" y="2836903"/>
            <a:chExt cx="2746414" cy="897538"/>
          </a:xfrm>
        </p:grpSpPr>
        <p:sp>
          <p:nvSpPr>
            <p:cNvPr id="7" name="object 6"/>
            <p:cNvSpPr/>
            <p:nvPr/>
          </p:nvSpPr>
          <p:spPr>
            <a:xfrm>
              <a:off x="8122993" y="3276694"/>
              <a:ext cx="2746414" cy="457747"/>
            </a:xfrm>
            <a:prstGeom prst="rect">
              <a:avLst/>
            </a:prstGeom>
            <a:blipFill>
              <a:blip r:embed="rId2" cstate="print"/>
              <a:srcRect/>
              <a:stretch>
                <a:fillRect t="-166166"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66512" y="2836903"/>
              <a:ext cx="315217" cy="422374"/>
            </a:xfrm>
            <a:custGeom>
              <a:avLst/>
              <a:gdLst/>
              <a:ahLst/>
              <a:cxnLst/>
              <a:rect l="l" t="t" r="r" b="b"/>
              <a:pathLst>
                <a:path w="448310" h="600709">
                  <a:moveTo>
                    <a:pt x="0" y="376427"/>
                  </a:moveTo>
                  <a:lnTo>
                    <a:pt x="112013" y="376427"/>
                  </a:lnTo>
                  <a:lnTo>
                    <a:pt x="112013" y="0"/>
                  </a:lnTo>
                  <a:lnTo>
                    <a:pt x="336042" y="0"/>
                  </a:lnTo>
                  <a:lnTo>
                    <a:pt x="336042" y="376427"/>
                  </a:lnTo>
                  <a:lnTo>
                    <a:pt x="448056" y="376427"/>
                  </a:lnTo>
                  <a:lnTo>
                    <a:pt x="224027" y="600455"/>
                  </a:lnTo>
                  <a:lnTo>
                    <a:pt x="0" y="376427"/>
                  </a:lnTo>
                  <a:close/>
                </a:path>
              </a:pathLst>
            </a:custGeom>
            <a:solidFill>
              <a:srgbClr val="FFC000"/>
            </a:solidFill>
            <a:ln w="25908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686" y="4586071"/>
            <a:ext cx="1493956" cy="20691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6388" y="4586071"/>
            <a:ext cx="1182423" cy="125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house rules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rgbClr val="0F6FC6"/>
              </a:buClr>
              <a:buSzPct val="100000"/>
              <a:buFont typeface="+mj-lt"/>
              <a:buAutoNum type="arabicPeriod"/>
            </a:pP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All Participants to use Headsets </a:t>
            </a:r>
            <a:r>
              <a:rPr lang="en-AU" sz="2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charset="0"/>
              </a:rPr>
              <a:t>with inbuilt microphones when connecting remotely.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rgbClr val="0F6FC6"/>
              </a:buClr>
              <a:buSzPct val="100000"/>
              <a:buFont typeface="+mj-lt"/>
              <a:buAutoNum type="arabicPeriod"/>
            </a:pPr>
            <a:r>
              <a:rPr lang="en-AU" sz="2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charset="0"/>
              </a:rPr>
              <a:t>If you have </a:t>
            </a: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low bandwidth or unstable connectivity</a:t>
            </a:r>
            <a:r>
              <a:rPr lang="en-AU" sz="2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charset="0"/>
              </a:rPr>
              <a:t>, please </a:t>
            </a: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turn your camera off </a:t>
            </a:r>
            <a:r>
              <a:rPr lang="en-AU" sz="2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charset="0"/>
              </a:rPr>
              <a:t>when speaking.</a:t>
            </a:r>
            <a:endParaRPr lang="en-AU" sz="2200" b="1" dirty="0">
              <a:solidFill>
                <a:prstClr val="black"/>
              </a:solidFill>
              <a:latin typeface="Calibri" charset="0"/>
              <a:cs typeface="Calibri" charset="0"/>
            </a:endParaRPr>
          </a:p>
          <a:p>
            <a:pPr marL="457200" lvl="0" indent="-457200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rgbClr val="0F6FC6"/>
              </a:buClr>
              <a:buSzPct val="100000"/>
              <a:buFont typeface="+mj-lt"/>
              <a:buAutoNum type="arabicPeriod"/>
            </a:pP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Please speak slowly and clearly</a:t>
            </a:r>
            <a:r>
              <a:rPr lang="en-AU" sz="2200" b="1" dirty="0">
                <a:solidFill>
                  <a:prstClr val="black"/>
                </a:solidFill>
                <a:latin typeface="Calibri" charset="0"/>
                <a:cs typeface="Calibri" charset="0"/>
              </a:rPr>
              <a:t>, always avoid background noise if you can do so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rgbClr val="0F6FC6"/>
              </a:buClr>
              <a:buSzPct val="100000"/>
              <a:buFont typeface="+mj-lt"/>
              <a:buAutoNum type="arabicPeriod"/>
            </a:pPr>
            <a:r>
              <a:rPr lang="en-AU" sz="2200" b="1" dirty="0">
                <a:solidFill>
                  <a:prstClr val="black"/>
                </a:solidFill>
                <a:latin typeface="Calibri" charset="0"/>
                <a:cs typeface="Calibri" charset="0"/>
              </a:rPr>
              <a:t>Please </a:t>
            </a: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ensure you have the right </a:t>
            </a:r>
            <a:r>
              <a:rPr lang="en-AU" sz="2200" b="1" dirty="0" smtClean="0">
                <a:solidFill>
                  <a:srgbClr val="7030A0"/>
                </a:solidFill>
                <a:latin typeface="Calibri" charset="0"/>
                <a:cs typeface="Calibri" charset="0"/>
              </a:rPr>
              <a:t>training materials – ID, Guide infornt of you </a:t>
            </a:r>
            <a:r>
              <a:rPr lang="en-AU" sz="2200" b="1" dirty="0" smtClean="0">
                <a:solidFill>
                  <a:prstClr val="black"/>
                </a:solidFill>
                <a:latin typeface="Calibri" charset="0"/>
                <a:cs typeface="Calibri" charset="0"/>
              </a:rPr>
              <a:t>ready</a:t>
            </a:r>
            <a:r>
              <a:rPr lang="en-AU" sz="2200" b="1" dirty="0">
                <a:solidFill>
                  <a:prstClr val="black"/>
                </a:solidFill>
                <a:latin typeface="Calibri" charset="0"/>
                <a:cs typeface="Calibri" charset="0"/>
              </a:rPr>
              <a:t>, to follow through with the </a:t>
            </a:r>
            <a:r>
              <a:rPr lang="en-AU" sz="2200" b="1" dirty="0" smtClean="0">
                <a:solidFill>
                  <a:prstClr val="black"/>
                </a:solidFill>
                <a:latin typeface="Calibri" charset="0"/>
                <a:cs typeface="Calibri" charset="0"/>
              </a:rPr>
              <a:t>training</a:t>
            </a:r>
            <a:endParaRPr lang="en-AU" sz="2200" b="1" dirty="0">
              <a:solidFill>
                <a:prstClr val="black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9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Carlito</vt:lpstr>
      <vt:lpstr>Times New Roman</vt:lpstr>
      <vt:lpstr>Office Theme</vt:lpstr>
      <vt:lpstr>House rules</vt:lpstr>
      <vt:lpstr>Meeting house rules</vt:lpstr>
    </vt:vector>
  </TitlesOfParts>
  <Company>SPC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rules</dc:title>
  <dc:creator>Siosifa Fukofuka</dc:creator>
  <cp:lastModifiedBy>Siosifa Fukofuka</cp:lastModifiedBy>
  <cp:revision>3</cp:revision>
  <dcterms:created xsi:type="dcterms:W3CDTF">2020-10-21T20:27:50Z</dcterms:created>
  <dcterms:modified xsi:type="dcterms:W3CDTF">2020-11-02T20:59:11Z</dcterms:modified>
</cp:coreProperties>
</file>